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5" r:id="rId7"/>
    <p:sldId id="262" r:id="rId8"/>
    <p:sldId id="261" r:id="rId9"/>
    <p:sldId id="266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B3FA-EA53-4392-9588-E4124AE842C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91D5-AF27-48C0-B00B-1F89E96B78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95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B3FA-EA53-4392-9588-E4124AE842C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91D5-AF27-48C0-B00B-1F89E96B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5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B3FA-EA53-4392-9588-E4124AE842C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91D5-AF27-48C0-B00B-1F89E96B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1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B3FA-EA53-4392-9588-E4124AE842C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91D5-AF27-48C0-B00B-1F89E96B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5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B3FA-EA53-4392-9588-E4124AE842C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91D5-AF27-48C0-B00B-1F89E96B78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63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B3FA-EA53-4392-9588-E4124AE842C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91D5-AF27-48C0-B00B-1F89E96B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B3FA-EA53-4392-9588-E4124AE842C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91D5-AF27-48C0-B00B-1F89E96B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9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B3FA-EA53-4392-9588-E4124AE842C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91D5-AF27-48C0-B00B-1F89E96B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7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B3FA-EA53-4392-9588-E4124AE842C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91D5-AF27-48C0-B00B-1F89E96B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7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A2B3FA-EA53-4392-9588-E4124AE842C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0691D5-AF27-48C0-B00B-1F89E96B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6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B3FA-EA53-4392-9588-E4124AE842C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91D5-AF27-48C0-B00B-1F89E96B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8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A2B3FA-EA53-4392-9588-E4124AE842C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20691D5-AF27-48C0-B00B-1F89E96B784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94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5C6DF5-CF48-4570-8938-884D7646D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100" y="883596"/>
            <a:ext cx="1725800" cy="1725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E3041E-230C-438B-99EA-5767E3D91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48311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2022 Regular Session </a:t>
            </a:r>
            <a:br>
              <a:rPr lang="en-US" sz="4800" dirty="0"/>
            </a:br>
            <a:r>
              <a:rPr lang="en-US" sz="4800" dirty="0"/>
              <a:t>of the Alabama Legislature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5E7EF-E9C3-4B05-A4CA-71C0D53F9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Bill Poole, Director of Finance</a:t>
            </a:r>
          </a:p>
          <a:p>
            <a:pPr algn="ctr"/>
            <a:r>
              <a:rPr lang="en-US" dirty="0"/>
              <a:t>January 11, 2022</a:t>
            </a:r>
          </a:p>
        </p:txBody>
      </p:sp>
    </p:spTree>
    <p:extLst>
      <p:ext uri="{BB962C8B-B14F-4D97-AF65-F5344CB8AC3E}">
        <p14:creationId xmlns:p14="http://schemas.microsoft.com/office/powerpoint/2010/main" val="296909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A03A-95B2-425B-BF32-8B6FEA24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4531"/>
          </a:xfrm>
        </p:spPr>
        <p:txBody>
          <a:bodyPr/>
          <a:lstStyle/>
          <a:p>
            <a:r>
              <a:rPr lang="en-US" dirty="0"/>
              <a:t>State Budget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B2E8-D5CF-4857-8149-B0D7C096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September – Process begins with revenue estimating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November 1</a:t>
            </a:r>
            <a:r>
              <a:rPr lang="en-US" sz="2400" baseline="30000" dirty="0"/>
              <a:t>st</a:t>
            </a:r>
            <a:r>
              <a:rPr lang="en-US" sz="2400" dirty="0"/>
              <a:t> – Agencies submit budget requests</a:t>
            </a:r>
          </a:p>
          <a:p>
            <a:pPr lvl="5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Executive Budget Office staff receive and analyze requests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November/December – Meetings with agencies to discuss their budget requests, discussion of priorities with Governor Ivey, and formulating early drafts of the budgets</a:t>
            </a:r>
          </a:p>
          <a:p>
            <a:pPr lvl="5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Follow up meetings with agencies as necessary</a:t>
            </a:r>
          </a:p>
          <a:p>
            <a:pPr lvl="5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Governor Ivey meets with legislative leadership for input on policy matters</a:t>
            </a:r>
          </a:p>
          <a:p>
            <a:pPr lvl="5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Budgets are finalized and prepared in the last week before the Regular Session begins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13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A03A-95B2-425B-BF32-8B6FEA24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89648"/>
          </a:xfrm>
        </p:spPr>
        <p:txBody>
          <a:bodyPr>
            <a:noAutofit/>
          </a:bodyPr>
          <a:lstStyle/>
          <a:p>
            <a:r>
              <a:rPr lang="en-US" dirty="0"/>
              <a:t>Revenue Estimates and Economic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B2E8-D5CF-4857-8149-B0D7C096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r>
              <a:rPr lang="en-US" sz="2400" dirty="0"/>
              <a:t>Alabama’s economy remains resilient: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Alabama’s Unemployment Rate is currently 3.1%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Nationwide Unemployment Rate is currently 3.9% 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32D8A48-FB51-470A-8BC9-FAB801808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633512"/>
              </p:ext>
            </p:extLst>
          </p:nvPr>
        </p:nvGraphicFramePr>
        <p:xfrm>
          <a:off x="1349828" y="3907488"/>
          <a:ext cx="940525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2629">
                  <a:extLst>
                    <a:ext uri="{9D8B030D-6E8A-4147-A177-3AD203B41FA5}">
                      <a16:colId xmlns:a16="http://schemas.microsoft.com/office/drawing/2014/main" val="332240744"/>
                    </a:ext>
                  </a:extLst>
                </a:gridCol>
                <a:gridCol w="4702629">
                  <a:extLst>
                    <a:ext uri="{9D8B030D-6E8A-4147-A177-3AD203B41FA5}">
                      <a16:colId xmlns:a16="http://schemas.microsoft.com/office/drawing/2014/main" val="4267277134"/>
                    </a:ext>
                  </a:extLst>
                </a:gridCol>
              </a:tblGrid>
              <a:tr h="3696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State General Fund Revenues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Education Trust Fund Revenues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340207"/>
                  </a:ext>
                </a:extLst>
              </a:tr>
              <a:tr h="3696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FY 2021  -  historic 11.44%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FY 2021 -  historic 16% 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565010"/>
                  </a:ext>
                </a:extLst>
              </a:tr>
              <a:tr h="3696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Estimated FY 2023  -  2.08%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Estimated FY 2023  -  3.61% 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6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24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A03A-95B2-425B-BF32-8B6FEA24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4531"/>
          </a:xfrm>
        </p:spPr>
        <p:txBody>
          <a:bodyPr>
            <a:normAutofit/>
          </a:bodyPr>
          <a:lstStyle/>
          <a:p>
            <a:r>
              <a:rPr lang="en-US" dirty="0"/>
              <a:t>2023 Budget – Governor’s Proposal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B2E8-D5CF-4857-8149-B0D7C096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>
                <a:cs typeface="Biome Light" panose="020B0502040204020203" pitchFamily="34" charset="0"/>
              </a:rPr>
              <a:t>General Fund</a:t>
            </a:r>
          </a:p>
          <a:p>
            <a:pPr algn="ctr"/>
            <a:endParaRPr lang="en-US" sz="3000" dirty="0">
              <a:cs typeface="Biome Light" panose="020B0502040204020203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000" dirty="0">
                <a:cs typeface="Biome Light" panose="020B0502040204020203" pitchFamily="34" charset="0"/>
              </a:rPr>
              <a:t>Total Proposed FY2023 Budget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000" dirty="0">
                <a:cs typeface="Biome Light" panose="020B0502040204020203" pitchFamily="34" charset="0"/>
              </a:rPr>
              <a:t>$2.718 billion</a:t>
            </a:r>
          </a:p>
          <a:p>
            <a:pPr marL="0" indent="0" algn="ctr">
              <a:buNone/>
            </a:pPr>
            <a:endParaRPr lang="en-US" sz="3000" dirty="0">
              <a:cs typeface="Biome Light" panose="020B0502040204020203" pitchFamily="34" charset="0"/>
            </a:endParaRPr>
          </a:p>
          <a:p>
            <a:pPr algn="ctr"/>
            <a:r>
              <a:rPr lang="en-US" sz="3000" dirty="0">
                <a:cs typeface="Biome Light" panose="020B0502040204020203" pitchFamily="34" charset="0"/>
              </a:rPr>
              <a:t>1.52% increase over FY 2022</a:t>
            </a:r>
          </a:p>
          <a:p>
            <a:pPr algn="ctr"/>
            <a:endParaRPr lang="en-US" sz="3200" dirty="0">
              <a:cs typeface="Biome Light" panose="020B05020402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7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A03A-95B2-425B-BF32-8B6FEA24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4531"/>
          </a:xfrm>
        </p:spPr>
        <p:txBody>
          <a:bodyPr/>
          <a:lstStyle/>
          <a:p>
            <a:r>
              <a:rPr lang="en-US" dirty="0"/>
              <a:t>2023 General Fund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B2E8-D5CF-4857-8149-B0D7C096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06723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/>
              <a:t>Priorities: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4400" dirty="0"/>
              <a:t>Investments in services for children with severe emotional, behavioral, and mental health issues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4400" dirty="0"/>
              <a:t>Investments in mental health services and crisis centers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4400" dirty="0"/>
              <a:t>Investments in services for veterans and seniors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4400" dirty="0"/>
              <a:t>Funding for correctional facilities maintenance and construction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4400" dirty="0"/>
              <a:t>Funding for one-time construction projects* for public health and public safety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4400" dirty="0"/>
              <a:t>Investments in technology infrastructure*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4400" dirty="0"/>
              <a:t>Preparation for future economic downturns*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201168" lvl="1" indent="0">
              <a:buClrTx/>
              <a:buNone/>
            </a:pPr>
            <a:r>
              <a:rPr lang="en-US" sz="3300" dirty="0"/>
              <a:t>*Funding via Supplemental FY22 Appropriations and FY23 Budget Proposal</a:t>
            </a:r>
          </a:p>
        </p:txBody>
      </p:sp>
    </p:spTree>
    <p:extLst>
      <p:ext uri="{BB962C8B-B14F-4D97-AF65-F5344CB8AC3E}">
        <p14:creationId xmlns:p14="http://schemas.microsoft.com/office/powerpoint/2010/main" val="11418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A03A-95B2-425B-BF32-8B6FEA24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4531"/>
          </a:xfrm>
        </p:spPr>
        <p:txBody>
          <a:bodyPr>
            <a:normAutofit/>
          </a:bodyPr>
          <a:lstStyle/>
          <a:p>
            <a:r>
              <a:rPr lang="en-US" dirty="0"/>
              <a:t>2023 Budget – Governor’s Proposal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B2E8-D5CF-4857-8149-B0D7C096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Education Trust Fund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Total Proposed FY2023 Budget</a:t>
            </a:r>
          </a:p>
          <a:p>
            <a:pPr marL="0" indent="0" algn="ctr">
              <a:buNone/>
            </a:pPr>
            <a:r>
              <a:rPr lang="en-US" sz="3000" dirty="0"/>
              <a:t>$8.3 billion</a:t>
            </a:r>
          </a:p>
          <a:p>
            <a:pPr marL="0" indent="0" algn="ctr">
              <a:buNone/>
            </a:pPr>
            <a:endParaRPr lang="en-US" sz="3000" dirty="0"/>
          </a:p>
          <a:p>
            <a:pPr algn="ctr"/>
            <a:r>
              <a:rPr lang="en-US" sz="3000" dirty="0"/>
              <a:t>$627 million increase over FY 2022</a:t>
            </a:r>
          </a:p>
          <a:p>
            <a:pPr algn="ctr"/>
            <a:endParaRPr lang="en-US" sz="1800" dirty="0">
              <a:cs typeface="Biome Light" panose="020B0502040204020203" pitchFamily="34" charset="0"/>
            </a:endParaRP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6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A03A-95B2-425B-BF32-8B6FEA24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4531"/>
          </a:xfrm>
        </p:spPr>
        <p:txBody>
          <a:bodyPr/>
          <a:lstStyle/>
          <a:p>
            <a:r>
              <a:rPr lang="en-US" dirty="0"/>
              <a:t>2023 Education Trust Fund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B2E8-D5CF-4857-8149-B0D7C096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443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Priorities:</a:t>
            </a:r>
          </a:p>
          <a:p>
            <a:pPr lvl="1">
              <a:lnSpc>
                <a:spcPct val="110000"/>
              </a:lnSpc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Investments in Pre-K, after-school and summer school programs, and day care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Investments in opportunities for math and science students and teachers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Funding to provide access to teacher professional development opportunities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Expanding school-based access to mental health services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Investments in ACCS , including prison education, dual enrollment, and modernizing career tech equipment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Minimum of 6.5% operations and maintenance increase for public colleges and universities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Preparation for future economic downturns</a:t>
            </a:r>
          </a:p>
          <a:p>
            <a:pPr marL="201168" lvl="1" indent="0">
              <a:buClrTx/>
              <a:buNone/>
            </a:pPr>
            <a:endParaRPr lang="en-US" sz="2400" dirty="0"/>
          </a:p>
          <a:p>
            <a:pPr marL="201168" lvl="1" indent="0">
              <a:buClrTx/>
              <a:buNone/>
            </a:pPr>
            <a:endParaRPr lang="en-US" sz="1400" dirty="0"/>
          </a:p>
          <a:p>
            <a:pPr marL="201168" lvl="1" indent="0">
              <a:buClrTx/>
              <a:buNone/>
            </a:pPr>
            <a:endParaRPr lang="en-US" sz="1400" dirty="0"/>
          </a:p>
          <a:p>
            <a:pPr marL="201168" lvl="1" indent="0">
              <a:buClrTx/>
              <a:buNone/>
            </a:pPr>
            <a:endParaRPr lang="en-US" sz="1800" dirty="0"/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6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A03A-95B2-425B-BF32-8B6FEA24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4531"/>
          </a:xfrm>
        </p:spPr>
        <p:txBody>
          <a:bodyPr/>
          <a:lstStyle/>
          <a:p>
            <a:r>
              <a:rPr lang="en-US" dirty="0"/>
              <a:t>2023 Budget – Governor's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B2E8-D5CF-4857-8149-B0D7C096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In both the State General Fund and the Education Trust Fund:</a:t>
            </a:r>
          </a:p>
          <a:p>
            <a:endParaRPr lang="en-US" sz="30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Focus on sustainability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Addressing one-time needs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Not utilizing carryover balances for ongoing expenses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Preparing for the expected future economic downturns with careful, thoughtful allocations of funds  </a:t>
            </a:r>
          </a:p>
        </p:txBody>
      </p:sp>
    </p:spTree>
    <p:extLst>
      <p:ext uri="{BB962C8B-B14F-4D97-AF65-F5344CB8AC3E}">
        <p14:creationId xmlns:p14="http://schemas.microsoft.com/office/powerpoint/2010/main" val="110366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5C6DF5-CF48-4570-8938-884D7646D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100" y="883596"/>
            <a:ext cx="1725800" cy="1725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E3041E-230C-438B-99EA-5767E3D91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48311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2022 Regular Session </a:t>
            </a:r>
            <a:br>
              <a:rPr lang="en-US" sz="4800" dirty="0"/>
            </a:br>
            <a:r>
              <a:rPr lang="en-US" sz="4800" dirty="0"/>
              <a:t>of the Alabama Legislature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5E7EF-E9C3-4B05-A4CA-71C0D53F9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sz="3200" dirty="0"/>
              <a:t>Bill Poole, Director of Finance</a:t>
            </a:r>
          </a:p>
          <a:p>
            <a:pPr algn="ctr"/>
            <a:r>
              <a:rPr lang="en-US" dirty="0"/>
              <a:t>(334) 242-7160</a:t>
            </a:r>
          </a:p>
          <a:p>
            <a:pPr algn="ctr"/>
            <a:r>
              <a:rPr lang="en-US" dirty="0"/>
              <a:t>Bill.Poole@finance.alabama.gov</a:t>
            </a:r>
          </a:p>
        </p:txBody>
      </p:sp>
    </p:spTree>
    <p:extLst>
      <p:ext uri="{BB962C8B-B14F-4D97-AF65-F5344CB8AC3E}">
        <p14:creationId xmlns:p14="http://schemas.microsoft.com/office/powerpoint/2010/main" val="28531892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1390</TotalTime>
  <Words>433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2022 Regular Session  of the Alabama Legislature</vt:lpstr>
      <vt:lpstr>State Budget Process</vt:lpstr>
      <vt:lpstr>Revenue Estimates and Economic Assumptions</vt:lpstr>
      <vt:lpstr>2023 Budget – Governor’s Proposal </vt:lpstr>
      <vt:lpstr>2023 General Fund Budget</vt:lpstr>
      <vt:lpstr>2023 Budget – Governor’s Proposal </vt:lpstr>
      <vt:lpstr>2023 Education Trust Fund Budget</vt:lpstr>
      <vt:lpstr>2023 Budget – Governor's Proposal</vt:lpstr>
      <vt:lpstr>2022 Regular Session  of the Alabama Legislature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Wilhelm, Susan</dc:creator>
  <cp:lastModifiedBy>Wilhelm, Susan</cp:lastModifiedBy>
  <cp:revision>17</cp:revision>
  <cp:lastPrinted>2022-01-11T14:50:16Z</cp:lastPrinted>
  <dcterms:created xsi:type="dcterms:W3CDTF">2022-01-06T21:00:43Z</dcterms:created>
  <dcterms:modified xsi:type="dcterms:W3CDTF">2022-01-11T15:24:47Z</dcterms:modified>
</cp:coreProperties>
</file>