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4"/>
  </p:sldMasterIdLst>
  <p:notesMasterIdLst>
    <p:notesMasterId r:id="rId35"/>
  </p:notesMasterIdLst>
  <p:sldIdLst>
    <p:sldId id="369" r:id="rId5"/>
    <p:sldId id="319" r:id="rId6"/>
    <p:sldId id="350" r:id="rId7"/>
    <p:sldId id="349" r:id="rId8"/>
    <p:sldId id="323" r:id="rId9"/>
    <p:sldId id="328" r:id="rId10"/>
    <p:sldId id="326" r:id="rId11"/>
    <p:sldId id="324" r:id="rId12"/>
    <p:sldId id="353" r:id="rId13"/>
    <p:sldId id="360" r:id="rId14"/>
    <p:sldId id="327" r:id="rId15"/>
    <p:sldId id="362" r:id="rId16"/>
    <p:sldId id="351" r:id="rId17"/>
    <p:sldId id="363" r:id="rId18"/>
    <p:sldId id="359" r:id="rId19"/>
    <p:sldId id="321" r:id="rId20"/>
    <p:sldId id="354" r:id="rId21"/>
    <p:sldId id="355" r:id="rId22"/>
    <p:sldId id="329" r:id="rId23"/>
    <p:sldId id="364" r:id="rId24"/>
    <p:sldId id="331" r:id="rId25"/>
    <p:sldId id="365" r:id="rId26"/>
    <p:sldId id="356" r:id="rId27"/>
    <p:sldId id="370" r:id="rId28"/>
    <p:sldId id="333" r:id="rId29"/>
    <p:sldId id="368" r:id="rId30"/>
    <p:sldId id="361" r:id="rId31"/>
    <p:sldId id="366" r:id="rId32"/>
    <p:sldId id="358" r:id="rId33"/>
    <p:sldId id="352" r:id="rId3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5BBC9-5A67-4FB4-9300-F9E2B1E48B12}" v="2" dt="2025-02-05T14:09:45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4"/>
    <p:restoredTop sz="89688" autoAdjust="0"/>
  </p:normalViewPr>
  <p:slideViewPr>
    <p:cSldViewPr snapToGrid="0">
      <p:cViewPr varScale="1">
        <p:scale>
          <a:sx n="100" d="100"/>
          <a:sy n="100" d="100"/>
        </p:scale>
        <p:origin x="10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Interest on State</a:t>
            </a:r>
            <a:r>
              <a:rPr lang="en-US" baseline="0"/>
              <a:t> Deposits into General Fund</a:t>
            </a:r>
            <a:endParaRPr lang="en-US"/>
          </a:p>
        </c:rich>
      </c:tx>
      <c:layout>
        <c:manualLayout>
          <c:xMode val="edge"/>
          <c:yMode val="edge"/>
          <c:x val="0.30567209658324845"/>
          <c:y val="4.23080754123121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475628751167472E-2"/>
          <c:y val="7.1014104579566001E-2"/>
          <c:w val="0.88787637520927587"/>
          <c:h val="0.84788031545167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5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$10M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3B6-B146-9918-0B6E1019ADE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$9.5M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3B6-B146-9918-0B6E1019ADE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$13M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3B6-B146-9918-0B6E1019ADE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$31M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3B6-B146-9918-0B6E1019ADE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$63M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3B6-B146-9918-0B6E1019ADE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$51M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3B6-B146-9918-0B6E1019ADE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$20M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3B6-B146-9918-0B6E1019ADE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$40M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3B6-B146-9918-0B6E1019ADE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tx2"/>
                        </a:solidFill>
                      </a:rPr>
                      <a:t>$404M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3B6-B146-9918-0B6E1019ADE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$557M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3B6-B146-9918-0B6E1019ADE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$417M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3B6-B146-9918-0B6E1019AD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Sheet1!$B$2:$B$12</c:f>
              <c:numCache>
                <c:formatCode>_("$"* #,##0.00_);_("$"* \(#,##0.00\);_("$"* "-"??_);_(@_)</c:formatCode>
                <c:ptCount val="11"/>
                <c:pt idx="0">
                  <c:v>10054489</c:v>
                </c:pt>
                <c:pt idx="1">
                  <c:v>9533292</c:v>
                </c:pt>
                <c:pt idx="2">
                  <c:v>13550219</c:v>
                </c:pt>
                <c:pt idx="3">
                  <c:v>31614789</c:v>
                </c:pt>
                <c:pt idx="4">
                  <c:v>63036403</c:v>
                </c:pt>
                <c:pt idx="5">
                  <c:v>51525317</c:v>
                </c:pt>
                <c:pt idx="6">
                  <c:v>20261117</c:v>
                </c:pt>
                <c:pt idx="7">
                  <c:v>40373734</c:v>
                </c:pt>
                <c:pt idx="8">
                  <c:v>404602015</c:v>
                </c:pt>
                <c:pt idx="9">
                  <c:v>557339780</c:v>
                </c:pt>
                <c:pt idx="10">
                  <c:v>417807016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6-B146-9918-0B6E1019AD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08996368"/>
        <c:axId val="1008998080"/>
      </c:barChart>
      <c:catAx>
        <c:axId val="1008996368"/>
        <c:scaling>
          <c:orientation val="minMax"/>
        </c:scaling>
        <c:delete val="1"/>
        <c:axPos val="b"/>
        <c:majorTickMark val="none"/>
        <c:minorTickMark val="none"/>
        <c:tickLblPos val="nextTo"/>
        <c:crossAx val="1008998080"/>
        <c:crosses val="autoZero"/>
        <c:auto val="1"/>
        <c:lblAlgn val="ctr"/>
        <c:lblOffset val="100"/>
        <c:noMultiLvlLbl val="0"/>
      </c:catAx>
      <c:valAx>
        <c:axId val="100899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899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55C2D2-26CB-4294-9FCE-EBE08EF1C62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BCBA34-BC74-4C35-91DC-FD86BED44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5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i="1"/>
              <a:t>State General Fund Net Receipts - Fiscal Years 2015-2025</a:t>
            </a: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67477">
              <a:defRPr/>
            </a:pPr>
            <a:fld id="{0DC3E1C6-3188-458D-9453-96C176674B6D}" type="slidenum">
              <a:rPr lang="en-US" altLang="en-US">
                <a:solidFill>
                  <a:prstClr val="black"/>
                </a:solidFill>
                <a:latin typeface="Calibri" panose="020F0502020204030204"/>
              </a:rPr>
              <a:pPr defTabSz="967477">
                <a:defRPr/>
              </a:pPr>
              <a:t>4</a:t>
            </a:fld>
            <a:endParaRPr lang="en-US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11870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60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81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24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65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91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49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597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47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9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7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00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49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79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4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YOY Increases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86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YOY Increases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78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42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BCBA34-BC74-4C35-91DC-FD86BED44D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6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DB20-D462-44A7-8D42-D84604185B01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2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8754-3E37-4466-B493-FAD2F4FF0D05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4441-41C9-4729-AA1F-B68F4DD0FF6C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9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81FE-36DA-418B-8715-57042E6D6273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8853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957C-FE87-4BC8-BFE6-C91F51AE7E0B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7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316E-215B-45CE-9B12-09C20AB7B93D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78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F4C0-C183-4890-8E43-1AFE0EECE2D5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3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B59A-D1B2-4493-AC56-237217C13ED4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74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5BBC73D-1280-4AF0-85BC-0FE08415C53F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4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132A-AF75-4A1E-A9E5-DB8E64671C43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4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1D3-8EA7-4319-AFB1-40DD7D13C446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4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0625-5FD6-49A5-8779-7368108ADCED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6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A0D7-D210-41C8-8F5F-B71A167354BF}" type="datetime1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B8D8-5986-43B9-BDBD-CE3DC5C6861E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7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F44B-FFB4-47FC-8FC5-9BF63BCE2158}" type="datetime1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4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BC4D-3A81-45E4-A7DB-28827AF57A2D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8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65713-FC55-482A-ACF0-09EAE8DF2518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09ADE-FF95-4BA4-9464-12ED400594EF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2677F-1D10-4AC5-8C08-6517CDCC6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6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67DAE1-3B8E-0377-1B26-BE2A90BAD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61D0D-5BBF-F965-58F8-AF23E60B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D2F60-4648-266A-67B8-9DFC7C6D9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2F5B2C-DF2E-28BC-B211-6A3ED23F832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tint val="96000"/>
                  <a:shade val="100000"/>
                  <a:hueMod val="92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118000"/>
                  <a:satMod val="120000"/>
                  <a:lumMod val="69000"/>
                </a:schemeClr>
              </a:gs>
            </a:gsLst>
            <a:lin ang="252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A7F01452-E247-CBCB-B4EF-776DD4A04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06" y="350804"/>
            <a:ext cx="6156387" cy="615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95FA59-9913-9CDA-3465-9B611BDDCBAB}"/>
              </a:ext>
            </a:extLst>
          </p:cNvPr>
          <p:cNvSpPr/>
          <p:nvPr/>
        </p:nvSpPr>
        <p:spPr>
          <a:xfrm>
            <a:off x="0" y="2757360"/>
            <a:ext cx="12192000" cy="134327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649D5AA-4FA0-C911-3685-2F660052F5B1}"/>
              </a:ext>
            </a:extLst>
          </p:cNvPr>
          <p:cNvSpPr txBox="1">
            <a:spLocks/>
          </p:cNvSpPr>
          <p:nvPr/>
        </p:nvSpPr>
        <p:spPr>
          <a:xfrm>
            <a:off x="0" y="2802636"/>
            <a:ext cx="121920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i="0" u="none" strike="noStrike" kern="1200" cap="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2025 Legislative session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AC449D-76F2-4EB6-BC22-9DA715124127}"/>
              </a:ext>
            </a:extLst>
          </p:cNvPr>
          <p:cNvSpPr txBox="1"/>
          <p:nvPr/>
        </p:nvSpPr>
        <p:spPr>
          <a:xfrm>
            <a:off x="3017806" y="4386573"/>
            <a:ext cx="615638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Finance Director Bill Poole</a:t>
            </a:r>
          </a:p>
          <a:p>
            <a:pPr algn="ctr"/>
            <a:endParaRPr lang="en-US" sz="900"/>
          </a:p>
          <a:p>
            <a:pPr algn="ctr"/>
            <a:r>
              <a:rPr lang="en-US" sz="2400"/>
              <a:t>February 5, 2025</a:t>
            </a:r>
          </a:p>
        </p:txBody>
      </p:sp>
    </p:spTree>
    <p:extLst>
      <p:ext uri="{BB962C8B-B14F-4D97-AF65-F5344CB8AC3E}">
        <p14:creationId xmlns:p14="http://schemas.microsoft.com/office/powerpoint/2010/main" val="53446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Management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$9.1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$400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Emergency Management Disaster Response Contracts</a:t>
            </a:r>
          </a:p>
          <a:p>
            <a:pPr lvl="1"/>
            <a:endParaRPr lang="en-US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Services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$50.3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Inflationary Funds for Elderly Nutrition Program</a:t>
            </a:r>
            <a:endParaRPr lang="en-US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1248" y="6140741"/>
            <a:ext cx="71302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2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124565"/>
            <a:ext cx="10688714" cy="457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Corrections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$826.7 Million Total Recommended Appropriation</a:t>
            </a:r>
          </a:p>
          <a:p>
            <a:pPr marL="0" indent="0">
              <a:buNone/>
            </a:pPr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$23.6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221 Staff Hirings for the Governor Kay Ivey Correctional Complex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$8.9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Inmate Medical Services Contract Increase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$1.5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Inmate Medical Services for the Governor Kay Ivey Correctional Complex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$1.8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15 Constituent Service Employees Hirings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$1.5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St. Clair Correctional Facility Camera Equipment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Estimated Food Service Contract Increase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$1.9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Maintenance Contract for the Governor Kay Ivey Correctional Complex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$811 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Engineering Staff – Lock Team Hiring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$40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Conditional Appropriation– Hiring Correctional Officers or Construction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5350" y="6140741"/>
            <a:ext cx="718922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17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Judicial Branch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$216.5 Million Total Recommended Appropriation</a:t>
            </a: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$2.5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Unified Judicial System Operational Increases 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$250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Supreme Court Operational Increases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Court of Civil Appeals Operational Increases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Court of Criminal Appeals Operational Increases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$266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Judicial Retirement Fund Increases for Probate Judges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$156 K:		Supreme Court Library – Software Subscriptions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1248" y="6140741"/>
            <a:ext cx="71302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6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3042-EBAB-882A-7AB9-10E8CE0E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15D24-E565-2489-4A49-E824D3E2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E6C4D-22FC-2BC2-6589-BB4C668D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7DC-127D-4A44-A597-D89D1B570768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EE19DB-0189-DB2E-0765-E390F565764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tint val="96000"/>
                  <a:shade val="100000"/>
                  <a:hueMod val="92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118000"/>
                  <a:satMod val="120000"/>
                  <a:lumMod val="69000"/>
                </a:schemeClr>
              </a:gs>
            </a:gsLst>
            <a:lin ang="252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27B0E35B-1D2A-EF78-DBA4-82C61E3E0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06" y="350806"/>
            <a:ext cx="6156387" cy="615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31486D8-D034-E159-A820-B569A5F70569}"/>
              </a:ext>
            </a:extLst>
          </p:cNvPr>
          <p:cNvSpPr/>
          <p:nvPr/>
        </p:nvSpPr>
        <p:spPr>
          <a:xfrm>
            <a:off x="0" y="2757360"/>
            <a:ext cx="12192000" cy="134327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306F23-EE15-401D-ACC4-3E9141A8B5C7}"/>
              </a:ext>
            </a:extLst>
          </p:cNvPr>
          <p:cNvSpPr txBox="1">
            <a:spLocks/>
          </p:cNvSpPr>
          <p:nvPr/>
        </p:nvSpPr>
        <p:spPr>
          <a:xfrm>
            <a:off x="0" y="2488832"/>
            <a:ext cx="12191999" cy="1880335"/>
          </a:xfrm>
          <a:prstGeom prst="rect">
            <a:avLst/>
          </a:prstGeom>
        </p:spPr>
        <p:txBody>
          <a:bodyPr vert="horz" lIns="91440" rIns="45720" rtlCol="0" anchor="ctr">
            <a:normAutofit fontScale="925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i="0" u="none" strike="noStrike" kern="1200" cap="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Education Trust Fund</a:t>
            </a:r>
          </a:p>
        </p:txBody>
      </p:sp>
    </p:spTree>
    <p:extLst>
      <p:ext uri="{BB962C8B-B14F-4D97-AF65-F5344CB8AC3E}">
        <p14:creationId xmlns:p14="http://schemas.microsoft.com/office/powerpoint/2010/main" val="1096291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2025 ETF Supplemental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0704"/>
            <a:ext cx="11047487" cy="443850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Supplemental Appropriation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$524 Million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$348 Million (66.31%)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$142 Million (27.1%)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$34 Million (6.59%)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8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2025 ETF Supplemental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160704"/>
            <a:ext cx="11025810" cy="443850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School Safety Initiative – Training, Services, &amp; Materials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Transportation/Fleet Renewal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Ed Farm Coding Workforce Training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Civics Course of Study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$7.5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North Alabama STEM Center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Automated External Defibrillators (AEDs) in School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$10.3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Charter School Grants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$28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Textbooks Adoption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45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2025 ETF Supplemental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77481"/>
            <a:ext cx="11047487" cy="4449822"/>
          </a:xfrm>
        </p:spPr>
        <p:txBody>
          <a:bodyPr numCol="1">
            <a:normAutofit fontScale="92500"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Summer and After School Programs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 Million: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Struggling Readers Beyond Grade 3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$3.5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American Village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Semiquincentennial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Heman Drummond Center for Innovation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College and Career Readiness Grants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TEAMS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$14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Principals/Asst Principals Supplements (to fulfill current obligations)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CHOOSE Act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 Million (each):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Specialty High Schools (Safety &amp; Deferred Maintenance)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6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2025 ETF Supplemental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594483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 Funding</a:t>
            </a:r>
          </a:p>
          <a:p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Marine Environmental Science Consortium </a:t>
            </a:r>
            <a:endParaRPr lang="en-US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$29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Community College System for Capital Projects and/or 				Deferred Maintenance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Fire College &amp; Muscle Shoals Regional Training Center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Tuskegee University School Security &amp; Address Deferred 				Maintenance  				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Universities for Capital Projects and/or Deferred Maintenance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72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2025 ETF Supplemental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69761"/>
            <a:ext cx="10326035" cy="4323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Funding</a:t>
            </a:r>
          </a:p>
          <a:p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$20 Million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	ADECA – Broadband</a:t>
            </a: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 Million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Department of Workforce – Veterans Transition to Workforce 				Education Services</a:t>
            </a: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$1.4 Million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Supercomputer – Data Center Renovation Project</a:t>
            </a: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$600 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Supercomputer – K12 Cybersecurity Pilot Project </a:t>
            </a: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 Million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AIDB – Deferred Maintenance &amp; School Safety</a:t>
            </a: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$4 Million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Educational Television – State House &amp; Madison Ave. Studios</a:t>
            </a:r>
          </a:p>
          <a:p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$200 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Supreme Court Library 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5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2026 Direct Budget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FY 2026 ETF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$9.9 Billion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6.00% increase over FY 2025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2025 Supplemental Appropriations: $524 Million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2026 YOY Estimated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Receipts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Growth: 1.82%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4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State Budgeting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– Process begins with revenue estimating</a:t>
            </a:r>
          </a:p>
          <a:p>
            <a:endParaRPr 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November 1</a:t>
            </a:r>
            <a:r>
              <a:rPr lang="en-US" b="1" u="sng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– Agencies submit budget requests</a:t>
            </a:r>
          </a:p>
          <a:p>
            <a:pPr lvl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Executive Budget Office (EBO) staff receive and analyze requests</a:t>
            </a:r>
          </a:p>
          <a:p>
            <a:pPr lvl="1"/>
            <a:endParaRPr 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November/December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– Meetings with agencies to discuss their budget requests, discussion of priorities with Governor Ivey, and formulating early drafts of the budgets</a:t>
            </a:r>
          </a:p>
          <a:p>
            <a:pPr lvl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Follow up meetings with agencies as necessary</a:t>
            </a:r>
          </a:p>
          <a:p>
            <a:pPr lvl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Governor Ivey meets with legislative leadership for input on policy matters</a:t>
            </a:r>
          </a:p>
          <a:p>
            <a:pPr lvl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Budgets are finalized and prepared in the last week before the Regular Session begins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1678" y="6140741"/>
            <a:ext cx="44259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38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0704"/>
            <a:ext cx="11047487" cy="443850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Appropriations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$9.9 Billion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$6.7 Billion (68.05%)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$2.6 Billion (25.75%)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Funding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$614 Million (6.20%)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45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44594"/>
            <a:ext cx="10326035" cy="4201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– Early Childhood Education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($213M Total Appropriation)</a:t>
            </a:r>
          </a:p>
          <a:p>
            <a:pPr marL="0" indent="0">
              <a:buNone/>
            </a:pPr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First Class Pre-K Expansion &amp; Increased Per Unit Funding 				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$668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Dolly Parton Imagination Library 	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$632 K: 		Strong Start/Strong Finish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5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44594"/>
            <a:ext cx="10419228" cy="4201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– Local Boards of Education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$39.8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TRS Rate Increase</a:t>
            </a:r>
          </a:p>
          <a:p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$99.2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Increase PEEHIP to $904/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pmpm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Other Current Expense (OCE) Increases</a:t>
            </a:r>
          </a:p>
          <a:p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Transportation Operations Increases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7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88641"/>
            <a:ext cx="10483913" cy="4277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– State Department of Education</a:t>
            </a:r>
          </a:p>
          <a:p>
            <a:pPr marL="0" indent="0">
              <a:buNone/>
            </a:pPr>
            <a:endParaRPr lang="en-US" sz="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$101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CHOOSE Act Funding</a:t>
            </a:r>
          </a:p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Turnaround Schools</a:t>
            </a:r>
          </a:p>
          <a:p>
            <a:endParaRPr lang="en-US" sz="5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$27 Million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Numeracy Act for 220 Math Coaches</a:t>
            </a:r>
          </a:p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$7.3 Million: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Math, Science &amp; Technology Initiative </a:t>
            </a:r>
          </a:p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$14.4 Million:	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&amp; After School Programs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4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6E889-2A11-F5E2-5CB2-558C68933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E235BB82-29ED-AD5F-B516-EE39571C7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B49C46-A9D2-8474-44F6-85700A29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5EB7D-BBFE-9F36-DDA8-B86DE3D57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87829"/>
            <a:ext cx="10483913" cy="4270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– State Department of Education</a:t>
            </a:r>
          </a:p>
          <a:p>
            <a:pPr marL="0" indent="0">
              <a:buNone/>
            </a:pPr>
            <a:endParaRPr lang="en-US" sz="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 Million:		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 for Alabama Graduates</a:t>
            </a:r>
          </a:p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 Million: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Behavior Analyst for Autism Support</a:t>
            </a:r>
          </a:p>
          <a:p>
            <a:pPr marL="0" indent="0">
              <a:buNone/>
            </a:pPr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$700 K (each)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Operational Increases for Specialty High Schools</a:t>
            </a:r>
          </a:p>
          <a:p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 Million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English Language Learners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7F991A5-8BD3-367D-44EE-E413DCC8D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A48D-A725-5832-3E96-488FBA14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96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Alabama Community College System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Community College System Funding: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$621.9 Million</a:t>
            </a:r>
          </a:p>
          <a:p>
            <a:endParaRPr lang="en-US" sz="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$6.9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Prison Education Funding</a:t>
            </a:r>
          </a:p>
          <a:p>
            <a:pPr lvl="1"/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Dual Enrollment Program 	</a:t>
            </a:r>
          </a:p>
          <a:p>
            <a:pPr lvl="1"/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$21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Operations and Maintenance</a:t>
            </a:r>
          </a:p>
          <a:p>
            <a:pPr lvl="1"/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ACCS Innovation Center	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38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A435D-8630-571E-3E1C-102B324E4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AC344CA3-EDF8-557E-189B-B97C6AC1D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E4DACB-F463-BF82-227A-BD1F9E5D8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26684-A7AC-A6F7-1A58-198755F4D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46424"/>
            <a:ext cx="10326035" cy="4321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4-Year Colleges/Universities Appropriations</a:t>
            </a:r>
          </a:p>
          <a:p>
            <a:pPr marL="0" indent="0">
              <a:buNone/>
            </a:pPr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universities will receive at least a 5.67% Operations and Maintenance increase for the 2026 fiscal year.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B3843BE0-A059-8E43-43F6-EDB751A44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93053-071D-4D7B-D7E6-5D0BDEFF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82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6618"/>
            <a:ext cx="10326035" cy="4401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Agency Funding</a:t>
            </a:r>
            <a:endParaRPr lang="en-US" sz="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	Commission on Higher Education – Alabama Law 					Enforcement Officers’ Family Scholarship Program</a:t>
            </a:r>
          </a:p>
          <a:p>
            <a:endParaRPr lang="en-US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 Million Increase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Department of Human Resources</a:t>
            </a:r>
          </a:p>
          <a:p>
            <a:pPr lvl="8"/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 Million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transition children from psychiatric inpatient to home-based services</a:t>
            </a:r>
          </a:p>
          <a:p>
            <a:pPr lvl="8"/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 Million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increase in QRIS STAR Childcare facility funding</a:t>
            </a:r>
          </a:p>
          <a:p>
            <a:pPr lvl="8"/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$300 K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Child Advocacy Centers</a:t>
            </a:r>
          </a:p>
          <a:p>
            <a:pPr lvl="8"/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$785 K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Alabama Childcare Development Initiative </a:t>
            </a:r>
          </a:p>
          <a:p>
            <a:endParaRPr lang="en-US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49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Education Trust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6618"/>
            <a:ext cx="10326035" cy="4401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Agency Funding</a:t>
            </a:r>
          </a:p>
          <a:p>
            <a:pPr marL="0" indent="0">
              <a:buNone/>
            </a:pPr>
            <a:endParaRPr lang="en-US" sz="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 Million Increase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Department of Mental Health</a:t>
            </a:r>
          </a:p>
          <a:p>
            <a:pPr lvl="8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 Million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School Based Mental Health Services adding 4 new systems and assisting 6 existing systems</a:t>
            </a:r>
          </a:p>
          <a:p>
            <a:pPr lvl="8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 Million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Ongoing adult day services and compliance requirements</a:t>
            </a:r>
          </a:p>
          <a:p>
            <a:pPr lvl="8"/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$19.8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Department of Workforce – Transitioning Programs</a:t>
            </a:r>
          </a:p>
          <a:p>
            <a:pPr lvl="8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$6.7 Million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STEM Council</a:t>
            </a:r>
          </a:p>
          <a:p>
            <a:pPr lvl="8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$1.6 Million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Alabama Workforce Council</a:t>
            </a:r>
          </a:p>
          <a:p>
            <a:pPr lvl="8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$2.5 Million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Alabama Office of Apprenticeship</a:t>
            </a:r>
          </a:p>
          <a:p>
            <a:pPr lvl="8"/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$1.5 Million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Skills Enhancement and Employment Opportunities Program </a:t>
            </a:r>
          </a:p>
          <a:p>
            <a:pPr lvl="8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Workforce Development programs from the Department of Commerce to the Department of Workforce</a:t>
            </a:r>
          </a:p>
          <a:p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0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EORF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Opportunities Reserve Fund (EORF)</a:t>
            </a:r>
          </a:p>
          <a:p>
            <a:endParaRPr lang="en-US" sz="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FY 2026 EORF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$133 Million</a:t>
            </a:r>
          </a:p>
          <a:p>
            <a:pPr lvl="1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State Department of Education</a:t>
            </a:r>
          </a:p>
          <a:p>
            <a:pPr lvl="1"/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Alabama Department of Workforce</a:t>
            </a:r>
          </a:p>
          <a:p>
            <a:pPr lvl="1"/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 Million: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Alabama Department of Workforce – Community College Career 				Pathways Partnership</a:t>
            </a:r>
          </a:p>
          <a:p>
            <a:pPr lvl="1"/>
            <a:endParaRPr lang="en-US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Higher Education Research Institutions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804" y="6140741"/>
            <a:ext cx="679468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2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3042-EBAB-882A-7AB9-10E8CE0E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15D24-E565-2489-4A49-E824D3E2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E6C4D-22FC-2BC2-6589-BB4C668D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7DC-127D-4A44-A597-D89D1B570768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EE19DB-0189-DB2E-0765-E390F565764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tint val="96000"/>
                  <a:shade val="100000"/>
                  <a:hueMod val="92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118000"/>
                  <a:satMod val="120000"/>
                  <a:lumMod val="69000"/>
                </a:schemeClr>
              </a:gs>
            </a:gsLst>
            <a:lin ang="252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5B115C96-8680-A1BD-BD1C-7E5B97CA3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06" y="350806"/>
            <a:ext cx="6156387" cy="615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914BE3A-63D2-4DC0-F2B7-4CE42BA6C628}"/>
              </a:ext>
            </a:extLst>
          </p:cNvPr>
          <p:cNvSpPr/>
          <p:nvPr/>
        </p:nvSpPr>
        <p:spPr>
          <a:xfrm>
            <a:off x="0" y="2757360"/>
            <a:ext cx="12192000" cy="134327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B5CF09D-DE98-6FEE-6649-23697FBFD444}"/>
              </a:ext>
            </a:extLst>
          </p:cNvPr>
          <p:cNvSpPr txBox="1">
            <a:spLocks/>
          </p:cNvSpPr>
          <p:nvPr/>
        </p:nvSpPr>
        <p:spPr>
          <a:xfrm>
            <a:off x="1368761" y="2488832"/>
            <a:ext cx="9454478" cy="1880335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i="0" u="none" strike="noStrike" kern="1200" cap="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General Fund</a:t>
            </a:r>
          </a:p>
        </p:txBody>
      </p:sp>
    </p:spTree>
    <p:extLst>
      <p:ext uri="{BB962C8B-B14F-4D97-AF65-F5344CB8AC3E}">
        <p14:creationId xmlns:p14="http://schemas.microsoft.com/office/powerpoint/2010/main" val="5058709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3042-EBAB-882A-7AB9-10E8CE0E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15D24-E565-2489-4A49-E824D3E2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E6C4D-22FC-2BC2-6589-BB4C668D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57DC-127D-4A44-A597-D89D1B570768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EE19DB-0189-DB2E-0765-E390F565764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tint val="96000"/>
                  <a:shade val="100000"/>
                  <a:hueMod val="92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118000"/>
                  <a:satMod val="120000"/>
                  <a:lumMod val="69000"/>
                </a:schemeClr>
              </a:gs>
            </a:gsLst>
            <a:lin ang="252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E0F9C7E9-B572-88DA-9706-667D5A1DD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06" y="350806"/>
            <a:ext cx="6156387" cy="615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8A5DD84-DE0F-753A-C603-DE927A29E44C}"/>
              </a:ext>
            </a:extLst>
          </p:cNvPr>
          <p:cNvSpPr/>
          <p:nvPr/>
        </p:nvSpPr>
        <p:spPr>
          <a:xfrm>
            <a:off x="0" y="2757360"/>
            <a:ext cx="12192000" cy="1343277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095815-5A38-32D5-42E1-C9A83077A78D}"/>
              </a:ext>
            </a:extLst>
          </p:cNvPr>
          <p:cNvSpPr txBox="1">
            <a:spLocks/>
          </p:cNvSpPr>
          <p:nvPr/>
        </p:nvSpPr>
        <p:spPr>
          <a:xfrm>
            <a:off x="1368761" y="2802636"/>
            <a:ext cx="9454478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i="0" u="none" strike="noStrike" kern="1200" cap="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Questions?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588D9-404B-16A3-964E-5E17E5AF296A}"/>
              </a:ext>
            </a:extLst>
          </p:cNvPr>
          <p:cNvSpPr txBox="1"/>
          <p:nvPr/>
        </p:nvSpPr>
        <p:spPr>
          <a:xfrm>
            <a:off x="0" y="4386573"/>
            <a:ext cx="12192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State Finance Director Bill Poole</a:t>
            </a:r>
          </a:p>
          <a:p>
            <a:pPr algn="ctr"/>
            <a:endParaRPr lang="en-US" sz="900"/>
          </a:p>
          <a:p>
            <a:pPr algn="ctr"/>
            <a:r>
              <a:rPr lang="en-US"/>
              <a:t>(334) 242-7160</a:t>
            </a:r>
          </a:p>
          <a:p>
            <a:pPr algn="ctr"/>
            <a:endParaRPr lang="en-US" sz="1000"/>
          </a:p>
          <a:p>
            <a:pPr algn="ctr"/>
            <a:r>
              <a:rPr lang="en-US"/>
              <a:t>bill.poole@finance.alabama.gov</a:t>
            </a:r>
          </a:p>
        </p:txBody>
      </p:sp>
    </p:spTree>
    <p:extLst>
      <p:ext uri="{BB962C8B-B14F-4D97-AF65-F5344CB8AC3E}">
        <p14:creationId xmlns:p14="http://schemas.microsoft.com/office/powerpoint/2010/main" val="29000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7986" y="2392166"/>
            <a:ext cx="11201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Bar Char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7F2723F-EB85-4952-A047-5E5647C60075}"/>
              </a:ext>
            </a:extLst>
          </p:cNvPr>
          <p:cNvSpPr txBox="1">
            <a:spLocks/>
          </p:cNvSpPr>
          <p:nvPr/>
        </p:nvSpPr>
        <p:spPr>
          <a:xfrm>
            <a:off x="204717" y="583038"/>
            <a:ext cx="10208525" cy="1354944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itchFamily="34" charset="0"/>
              </a:defRPr>
            </a:lvl9pPr>
            <a:extLst/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Interest on State deposits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7BF98-EF60-495B-9257-9684611B3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30520" y="6334108"/>
            <a:ext cx="1052508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E57DC-127D-4A44-A597-D89D1B570768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2255FFF2-9915-E3DB-2B42-233EF200A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280" y="2037348"/>
            <a:ext cx="4683439" cy="468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omptroller_Seal 689×689 – Alabama Department of Finance – State ...">
            <a:extLst>
              <a:ext uri="{FF2B5EF4-FFF2-40B4-BE49-F238E27FC236}">
                <a16:creationId xmlns:a16="http://schemas.microsoft.com/office/drawing/2014/main" id="{DD460766-B8E2-3625-B545-D6F54830B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2794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72CAAB5-0530-33C1-1C9B-1292B72B0208}"/>
              </a:ext>
            </a:extLst>
          </p:cNvPr>
          <p:cNvSpPr/>
          <p:nvPr/>
        </p:nvSpPr>
        <p:spPr>
          <a:xfrm>
            <a:off x="0" y="0"/>
            <a:ext cx="12215138" cy="7033474"/>
          </a:xfrm>
          <a:prstGeom prst="rect">
            <a:avLst/>
          </a:prstGeom>
          <a:gradFill>
            <a:gsLst>
              <a:gs pos="0">
                <a:schemeClr val="bg2">
                  <a:tint val="96000"/>
                  <a:shade val="100000"/>
                  <a:hueMod val="92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118000"/>
                  <a:satMod val="120000"/>
                  <a:lumMod val="69000"/>
                </a:schemeClr>
              </a:gs>
            </a:gsLst>
            <a:lin ang="252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0FF6E74-5BD9-3626-A24D-0BA0FC3F4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161656"/>
              </p:ext>
            </p:extLst>
          </p:nvPr>
        </p:nvGraphicFramePr>
        <p:xfrm>
          <a:off x="596524" y="427209"/>
          <a:ext cx="11045228" cy="6003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679FF76-08CC-B9C2-DF96-7E64886317B3}"/>
              </a:ext>
            </a:extLst>
          </p:cNvPr>
          <p:cNvSpPr txBox="1"/>
          <p:nvPr/>
        </p:nvSpPr>
        <p:spPr>
          <a:xfrm>
            <a:off x="1888257" y="596680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042310-E673-1FDB-764A-0406F5A54F05}"/>
              </a:ext>
            </a:extLst>
          </p:cNvPr>
          <p:cNvSpPr txBox="1"/>
          <p:nvPr/>
        </p:nvSpPr>
        <p:spPr>
          <a:xfrm>
            <a:off x="2788772" y="596465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2016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25DB1E-892F-C40B-28ED-30ED4D967319}"/>
              </a:ext>
            </a:extLst>
          </p:cNvPr>
          <p:cNvSpPr txBox="1"/>
          <p:nvPr/>
        </p:nvSpPr>
        <p:spPr>
          <a:xfrm>
            <a:off x="3671758" y="595573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2017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04DF4D-0B56-9C16-971D-9BB7BC3EBC4D}"/>
              </a:ext>
            </a:extLst>
          </p:cNvPr>
          <p:cNvSpPr txBox="1"/>
          <p:nvPr/>
        </p:nvSpPr>
        <p:spPr>
          <a:xfrm>
            <a:off x="4572274" y="596465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2018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202CEA-3774-0568-B82F-022C4FDF6246}"/>
              </a:ext>
            </a:extLst>
          </p:cNvPr>
          <p:cNvSpPr txBox="1"/>
          <p:nvPr/>
        </p:nvSpPr>
        <p:spPr>
          <a:xfrm>
            <a:off x="5472116" y="596465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929AA9-0F1B-E5AB-FA77-B6468F90273E}"/>
              </a:ext>
            </a:extLst>
          </p:cNvPr>
          <p:cNvSpPr txBox="1"/>
          <p:nvPr/>
        </p:nvSpPr>
        <p:spPr>
          <a:xfrm>
            <a:off x="6345471" y="597251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793CE6-A9C4-5F7C-D065-13024E52B910}"/>
              </a:ext>
            </a:extLst>
          </p:cNvPr>
          <p:cNvSpPr txBox="1"/>
          <p:nvPr/>
        </p:nvSpPr>
        <p:spPr>
          <a:xfrm>
            <a:off x="7238174" y="597251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C48CEC-A0A4-EED9-1E70-51F2B7912366}"/>
              </a:ext>
            </a:extLst>
          </p:cNvPr>
          <p:cNvSpPr txBox="1"/>
          <p:nvPr/>
        </p:nvSpPr>
        <p:spPr>
          <a:xfrm>
            <a:off x="8157458" y="596465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2022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27A40F-F6F8-5FC6-F97E-5415ABB2BC8A}"/>
              </a:ext>
            </a:extLst>
          </p:cNvPr>
          <p:cNvSpPr txBox="1"/>
          <p:nvPr/>
        </p:nvSpPr>
        <p:spPr>
          <a:xfrm>
            <a:off x="9048920" y="597690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2023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4508C2-89D4-0462-9675-63ED6706C088}"/>
              </a:ext>
            </a:extLst>
          </p:cNvPr>
          <p:cNvSpPr txBox="1"/>
          <p:nvPr/>
        </p:nvSpPr>
        <p:spPr>
          <a:xfrm>
            <a:off x="9943427" y="597251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2024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7162DD-A12A-99E0-8A34-81B3B1D44367}"/>
              </a:ext>
            </a:extLst>
          </p:cNvPr>
          <p:cNvSpPr txBox="1"/>
          <p:nvPr/>
        </p:nvSpPr>
        <p:spPr>
          <a:xfrm>
            <a:off x="10806398" y="597690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2025</a:t>
            </a:r>
          </a:p>
        </p:txBody>
      </p:sp>
      <p:sp>
        <p:nvSpPr>
          <p:cNvPr id="21" name="Slide Number Placeholder 2">
            <a:extLst>
              <a:ext uri="{FF2B5EF4-FFF2-40B4-BE49-F238E27FC236}">
                <a16:creationId xmlns:a16="http://schemas.microsoft.com/office/drawing/2014/main" id="{F0DC8B6F-870C-6952-941A-11880851C970}"/>
              </a:ext>
            </a:extLst>
          </p:cNvPr>
          <p:cNvSpPr txBox="1">
            <a:spLocks/>
          </p:cNvSpPr>
          <p:nvPr/>
        </p:nvSpPr>
        <p:spPr>
          <a:xfrm>
            <a:off x="10830666" y="6303625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D4E57DC-127D-4A44-A597-D89D1B570768}" type="slidenum">
              <a:rPr lang="en-US" altLang="en-US" sz="2000" smtClean="0">
                <a:solidFill>
                  <a:schemeClr val="tx1"/>
                </a:solidFill>
                <a:latin typeface="Gill Sans MT" panose="020B0502020104020203"/>
              </a:rPr>
              <a:pPr algn="r">
                <a:defRPr/>
              </a:pPr>
              <a:t>4</a:t>
            </a:fld>
            <a:endParaRPr lang="en-US" altLang="en-US" sz="2000">
              <a:solidFill>
                <a:schemeClr val="tx1"/>
              </a:solidFill>
              <a:latin typeface="Gill Sans MT" panose="020B0502020104020203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79575A-03D6-EF78-CD7D-B287B452D9B4}"/>
              </a:ext>
            </a:extLst>
          </p:cNvPr>
          <p:cNvSpPr txBox="1"/>
          <p:nvPr/>
        </p:nvSpPr>
        <p:spPr>
          <a:xfrm>
            <a:off x="10664359" y="6149514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estimate</a:t>
            </a:r>
          </a:p>
        </p:txBody>
      </p:sp>
    </p:spTree>
    <p:extLst>
      <p:ext uri="{BB962C8B-B14F-4D97-AF65-F5344CB8AC3E}">
        <p14:creationId xmlns:p14="http://schemas.microsoft.com/office/powerpoint/2010/main" val="339141146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2025 GF Supplemental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FY 2025 General Fund Supplemental</a:t>
            </a: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Governor Ivey is not proposing a traditional supplemental appropriation for the 2025 fiscal year. </a:t>
            </a: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supplemental appropriation will only authorize the transfer of existing funds between several agency accounts.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1678" y="6140741"/>
            <a:ext cx="44259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3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FY 2026 Direct Budget</a:t>
            </a: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Total FY 2026 GF 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Appropriations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$3.7 Billion</a:t>
            </a:r>
          </a:p>
          <a:p>
            <a:pPr lvl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FY 2026 YOY Estimated </a:t>
            </a:r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Receipts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Decline: (1.65%)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1678" y="6140741"/>
            <a:ext cx="44259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6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0942"/>
            <a:ext cx="10326035" cy="4412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$141.8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$3.8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In-car Cameras and Body Camera Storage 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Alabama Metro Area Crime Suppression Unit</a:t>
            </a:r>
          </a:p>
          <a:p>
            <a:pPr lvl="1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ADECA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$43.7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Airport Development Grant Program</a:t>
            </a:r>
          </a:p>
          <a:p>
            <a:pPr marL="457200" lvl="1" indent="0">
              <a:buNone/>
            </a:pPr>
            <a:endParaRPr lang="en-US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SEEDS Site Development Grant Program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$20 million 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1678" y="6140741"/>
            <a:ext cx="44259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3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Medicaid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$1.18 Billion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Health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$158.3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$28.7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CHIP Full Funding for FY26</a:t>
            </a:r>
            <a:endParaRPr lang="en-US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Office of Emergency Medical Services Rural Matching Grants 	</a:t>
            </a:r>
          </a:p>
          <a:p>
            <a:pPr lvl="1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Employees’ Insurance Board (SEIB)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Funding to $1,025/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pmpm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$1,005/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pmpm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1248" y="6140741"/>
            <a:ext cx="71302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71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124340F8-0397-7125-9E71-30DE511E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2" y="2038480"/>
            <a:ext cx="4736895" cy="473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A24467-DF96-A971-F839-8593BBC4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FY 2026 State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129-1B8D-1D97-AB66-DCE6AE31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035" cy="403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 of Human Resources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$150.2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$1.9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Enriched Community-Based Homes Waiver through Medicaid</a:t>
            </a:r>
            <a:endParaRPr lang="en-US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Child Advocacy Centers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$150 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	Family Resource Centers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$248.2 Million Total Recommended Appropriation</a:t>
            </a:r>
            <a:endParaRPr lang="en-US" b="1" u="sng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Civil Commitment/Residential Services</a:t>
            </a:r>
          </a:p>
        </p:txBody>
      </p:sp>
      <p:pic>
        <p:nvPicPr>
          <p:cNvPr id="4" name="Picture 4" descr="Comptroller_Seal 689×689 – Alabama Department of Finance – State ...">
            <a:extLst>
              <a:ext uri="{FF2B5EF4-FFF2-40B4-BE49-F238E27FC236}">
                <a16:creationId xmlns:a16="http://schemas.microsoft.com/office/drawing/2014/main" id="{7837F931-808B-5F72-3F1E-F8523E42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011" y="319681"/>
            <a:ext cx="1881261" cy="188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3011C-5FF8-7C39-F5B5-26AFEC06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1248" y="6140741"/>
            <a:ext cx="713024" cy="634634"/>
          </a:xfrm>
        </p:spPr>
        <p:txBody>
          <a:bodyPr/>
          <a:lstStyle/>
          <a:p>
            <a:fld id="{3F32677F-1D10-4AC5-8C08-6517CDCC65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0468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38D2B27950DB45B2B4C6EE15E4CECF" ma:contentTypeVersion="4" ma:contentTypeDescription="Create a new document." ma:contentTypeScope="" ma:versionID="c21c6b29e0db9aea16c4f293c714560d">
  <xsd:schema xmlns:xsd="http://www.w3.org/2001/XMLSchema" xmlns:xs="http://www.w3.org/2001/XMLSchema" xmlns:p="http://schemas.microsoft.com/office/2006/metadata/properties" xmlns:ns2="4d2e47d2-bd7b-4072-811d-1491812525cc" targetNamespace="http://schemas.microsoft.com/office/2006/metadata/properties" ma:root="true" ma:fieldsID="4c43966077d05254848e71b234addfc2" ns2:_="">
    <xsd:import namespace="4d2e47d2-bd7b-4072-811d-1491812525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2e47d2-bd7b-4072-811d-1491812525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A951DE-AD26-4FED-9706-C0B4131A95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8F221B-4761-4DFA-9EF0-B47BE3B11184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4d2e47d2-bd7b-4072-811d-1491812525c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7C43E2C-BF1A-4EBF-AA96-4408D34B25D9}">
  <ds:schemaRefs>
    <ds:schemaRef ds:uri="4d2e47d2-bd7b-4072-811d-1491812525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bedd5d6f-bcfc-46d4-918d-7fb210e57897}" enabled="0" method="" siteId="{bedd5d6f-bcfc-46d4-918d-7fb210e5789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1808</TotalTime>
  <Words>1828</Words>
  <Application>Microsoft Office PowerPoint</Application>
  <PresentationFormat>Widescreen</PresentationFormat>
  <Paragraphs>334</Paragraphs>
  <Slides>30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Gill Sans MT</vt:lpstr>
      <vt:lpstr>Times New Roman</vt:lpstr>
      <vt:lpstr>Trebuchet MS</vt:lpstr>
      <vt:lpstr>Wingdings</vt:lpstr>
      <vt:lpstr>Berlin</vt:lpstr>
      <vt:lpstr>PowerPoint Presentation</vt:lpstr>
      <vt:lpstr>State Budgeting Process</vt:lpstr>
      <vt:lpstr>PowerPoint Presentation</vt:lpstr>
      <vt:lpstr>PowerPoint Presentation</vt:lpstr>
      <vt:lpstr>FY 2025 GF Supplemental</vt:lpstr>
      <vt:lpstr>FY 2026 State General Fund</vt:lpstr>
      <vt:lpstr>FY 2026 State General Fund</vt:lpstr>
      <vt:lpstr>FY 2026 State General Fund</vt:lpstr>
      <vt:lpstr>FY 2026 State General Fund</vt:lpstr>
      <vt:lpstr>FY 2026 State General Fund</vt:lpstr>
      <vt:lpstr>FY 2026 State General Fund</vt:lpstr>
      <vt:lpstr>FY 2026 State General Fund</vt:lpstr>
      <vt:lpstr>PowerPoint Presentation</vt:lpstr>
      <vt:lpstr>FY 2025 ETF Supplemental</vt:lpstr>
      <vt:lpstr>FY 2025 ETF Supplemental</vt:lpstr>
      <vt:lpstr>FY 2025 ETF Supplemental</vt:lpstr>
      <vt:lpstr>FY 2025 ETF Supplemental</vt:lpstr>
      <vt:lpstr>FY 2025 ETF Supplemental</vt:lpstr>
      <vt:lpstr>FY 2026 Education Trust Fund</vt:lpstr>
      <vt:lpstr>FY 2026 Education Trust Fund</vt:lpstr>
      <vt:lpstr>FY 2026 Education Trust Fund</vt:lpstr>
      <vt:lpstr>FY 2026 Education Trust Fund</vt:lpstr>
      <vt:lpstr>FY 2026 Education Trust Fund</vt:lpstr>
      <vt:lpstr>FY 2026 Education Trust Fund</vt:lpstr>
      <vt:lpstr>FY 2026 Education Trust Fund</vt:lpstr>
      <vt:lpstr>FY 2026 Education Trust Fund</vt:lpstr>
      <vt:lpstr>FY 2026 Education Trust Fund</vt:lpstr>
      <vt:lpstr>FY 2026 Education Trust Fund</vt:lpstr>
      <vt:lpstr>FY 2026 EORF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Legislative Session</dc:title>
  <dc:creator>Girona, Ethan</dc:creator>
  <cp:lastModifiedBy>Girona, Ethan</cp:lastModifiedBy>
  <cp:revision>3</cp:revision>
  <cp:lastPrinted>2025-02-05T14:41:39Z</cp:lastPrinted>
  <dcterms:created xsi:type="dcterms:W3CDTF">2025-01-24T19:21:22Z</dcterms:created>
  <dcterms:modified xsi:type="dcterms:W3CDTF">2025-02-05T14:42:04Z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0x010100D438D2B27950DB45B2B4C6EE15E4CECF</vt:lpwstr>
  </property>
</Properties>
</file>